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70" r:id="rId15"/>
    <p:sldId id="268" r:id="rId16"/>
    <p:sldId id="271" r:id="rId17"/>
    <p:sldId id="275" r:id="rId18"/>
    <p:sldId id="288" r:id="rId19"/>
    <p:sldId id="272" r:id="rId20"/>
    <p:sldId id="276" r:id="rId21"/>
    <p:sldId id="278" r:id="rId22"/>
    <p:sldId id="277" r:id="rId23"/>
    <p:sldId id="289" r:id="rId24"/>
    <p:sldId id="290" r:id="rId25"/>
    <p:sldId id="291" r:id="rId26"/>
    <p:sldId id="279" r:id="rId27"/>
    <p:sldId id="280" r:id="rId28"/>
    <p:sldId id="282" r:id="rId29"/>
    <p:sldId id="283" r:id="rId30"/>
    <p:sldId id="281" r:id="rId31"/>
    <p:sldId id="292" r:id="rId32"/>
    <p:sldId id="284" r:id="rId33"/>
    <p:sldId id="285" r:id="rId34"/>
    <p:sldId id="286" r:id="rId35"/>
    <p:sldId id="25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Killian" initials="K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B4"/>
    <a:srgbClr val="003F80"/>
    <a:srgbClr val="898989"/>
    <a:srgbClr val="003E7F"/>
    <a:srgbClr val="000000"/>
    <a:srgbClr val="0091C9"/>
    <a:srgbClr val="CC3538"/>
    <a:srgbClr val="168E60"/>
    <a:srgbClr val="F5CD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302E95-655B-40E9-9295-5F401E83CF12}" v="15" dt="2019-07-09T16:15:22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86410"/>
  </p:normalViewPr>
  <p:slideViewPr>
    <p:cSldViewPr snapToGrid="0" snapToObjects="1">
      <p:cViewPr varScale="1">
        <p:scale>
          <a:sx n="101" d="100"/>
          <a:sy n="101" d="100"/>
        </p:scale>
        <p:origin x="132" y="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, Sam Q." userId="2aa93455-0326-4df2-b25a-046c1e85679a" providerId="ADAL" clId="{D9302E95-655B-40E9-9295-5F401E83CF12}"/>
    <pc:docChg chg="undo custSel addSld delSld modSld sldOrd">
      <pc:chgData name="Le, Sam Q." userId="2aa93455-0326-4df2-b25a-046c1e85679a" providerId="ADAL" clId="{D9302E95-655B-40E9-9295-5F401E83CF12}" dt="2019-07-09T16:15:49.355" v="659" actId="2696"/>
      <pc:docMkLst>
        <pc:docMk/>
      </pc:docMkLst>
      <pc:sldChg chg="modSp">
        <pc:chgData name="Le, Sam Q." userId="2aa93455-0326-4df2-b25a-046c1e85679a" providerId="ADAL" clId="{D9302E95-655B-40E9-9295-5F401E83CF12}" dt="2019-07-09T16:15:31.645" v="658" actId="20577"/>
        <pc:sldMkLst>
          <pc:docMk/>
          <pc:sldMk cId="590680273" sldId="258"/>
        </pc:sldMkLst>
        <pc:spChg chg="mod">
          <ac:chgData name="Le, Sam Q." userId="2aa93455-0326-4df2-b25a-046c1e85679a" providerId="ADAL" clId="{D9302E95-655B-40E9-9295-5F401E83CF12}" dt="2019-07-09T16:15:31.645" v="658" actId="20577"/>
          <ac:spMkLst>
            <pc:docMk/>
            <pc:sldMk cId="590680273" sldId="258"/>
            <ac:spMk id="3" creationId="{182D1320-84CC-44CE-B287-838C9178C0EA}"/>
          </ac:spMkLst>
        </pc:spChg>
      </pc:sldChg>
      <pc:sldChg chg="del">
        <pc:chgData name="Le, Sam Q." userId="2aa93455-0326-4df2-b25a-046c1e85679a" providerId="ADAL" clId="{D9302E95-655B-40E9-9295-5F401E83CF12}" dt="2019-07-09T16:15:49.355" v="659" actId="2696"/>
        <pc:sldMkLst>
          <pc:docMk/>
          <pc:sldMk cId="3511872447" sldId="265"/>
        </pc:sldMkLst>
      </pc:sldChg>
      <pc:sldChg chg="modSp">
        <pc:chgData name="Le, Sam Q." userId="2aa93455-0326-4df2-b25a-046c1e85679a" providerId="ADAL" clId="{D9302E95-655B-40E9-9295-5F401E83CF12}" dt="2019-07-09T16:15:22.705" v="639" actId="207"/>
        <pc:sldMkLst>
          <pc:docMk/>
          <pc:sldMk cId="2685597786" sldId="279"/>
        </pc:sldMkLst>
        <pc:spChg chg="mod">
          <ac:chgData name="Le, Sam Q." userId="2aa93455-0326-4df2-b25a-046c1e85679a" providerId="ADAL" clId="{D9302E95-655B-40E9-9295-5F401E83CF12}" dt="2019-07-09T16:15:22.705" v="639" actId="207"/>
          <ac:spMkLst>
            <pc:docMk/>
            <pc:sldMk cId="2685597786" sldId="279"/>
            <ac:spMk id="3" creationId="{AD63762D-8B03-4102-BA33-606B417197B7}"/>
          </ac:spMkLst>
        </pc:spChg>
      </pc:sldChg>
      <pc:sldChg chg="delSp modSp">
        <pc:chgData name="Le, Sam Q." userId="2aa93455-0326-4df2-b25a-046c1e85679a" providerId="ADAL" clId="{D9302E95-655B-40E9-9295-5F401E83CF12}" dt="2019-07-09T16:11:41.269" v="580" actId="27636"/>
        <pc:sldMkLst>
          <pc:docMk/>
          <pc:sldMk cId="750218030" sldId="281"/>
        </pc:sldMkLst>
        <pc:spChg chg="mod">
          <ac:chgData name="Le, Sam Q." userId="2aa93455-0326-4df2-b25a-046c1e85679a" providerId="ADAL" clId="{D9302E95-655B-40E9-9295-5F401E83CF12}" dt="2019-07-09T16:11:41.269" v="580" actId="27636"/>
          <ac:spMkLst>
            <pc:docMk/>
            <pc:sldMk cId="750218030" sldId="281"/>
            <ac:spMk id="5" creationId="{4B88568A-8BEA-46EF-9270-B292F3AE90B1}"/>
          </ac:spMkLst>
        </pc:spChg>
        <pc:spChg chg="del">
          <ac:chgData name="Le, Sam Q." userId="2aa93455-0326-4df2-b25a-046c1e85679a" providerId="ADAL" clId="{D9302E95-655B-40E9-9295-5F401E83CF12}" dt="2019-07-09T16:08:42.948" v="418" actId="478"/>
          <ac:spMkLst>
            <pc:docMk/>
            <pc:sldMk cId="750218030" sldId="281"/>
            <ac:spMk id="7" creationId="{809B8AD2-379C-404B-99C5-16FD965AE653}"/>
          </ac:spMkLst>
        </pc:spChg>
        <pc:spChg chg="del">
          <ac:chgData name="Le, Sam Q." userId="2aa93455-0326-4df2-b25a-046c1e85679a" providerId="ADAL" clId="{D9302E95-655B-40E9-9295-5F401E83CF12}" dt="2019-07-09T16:08:44.739" v="419" actId="478"/>
          <ac:spMkLst>
            <pc:docMk/>
            <pc:sldMk cId="750218030" sldId="281"/>
            <ac:spMk id="8" creationId="{CE8D642A-3BDF-4A23-A93F-7DABBC868945}"/>
          </ac:spMkLst>
        </pc:spChg>
      </pc:sldChg>
      <pc:sldChg chg="modSp">
        <pc:chgData name="Le, Sam Q." userId="2aa93455-0326-4df2-b25a-046c1e85679a" providerId="ADAL" clId="{D9302E95-655B-40E9-9295-5F401E83CF12}" dt="2019-07-09T15:43:39.949" v="36" actId="20577"/>
        <pc:sldMkLst>
          <pc:docMk/>
          <pc:sldMk cId="2970553322" sldId="289"/>
        </pc:sldMkLst>
        <pc:spChg chg="mod">
          <ac:chgData name="Le, Sam Q." userId="2aa93455-0326-4df2-b25a-046c1e85679a" providerId="ADAL" clId="{D9302E95-655B-40E9-9295-5F401E83CF12}" dt="2019-07-09T15:43:39.949" v="36" actId="20577"/>
          <ac:spMkLst>
            <pc:docMk/>
            <pc:sldMk cId="2970553322" sldId="289"/>
            <ac:spMk id="3" creationId="{F9881FBF-8992-4F06-A736-C9E43C250895}"/>
          </ac:spMkLst>
        </pc:spChg>
      </pc:sldChg>
      <pc:sldChg chg="modSp add ord">
        <pc:chgData name="Le, Sam Q." userId="2aa93455-0326-4df2-b25a-046c1e85679a" providerId="ADAL" clId="{D9302E95-655B-40E9-9295-5F401E83CF12}" dt="2019-07-09T16:03:12.181" v="306" actId="15"/>
        <pc:sldMkLst>
          <pc:docMk/>
          <pc:sldMk cId="1984794375" sldId="291"/>
        </pc:sldMkLst>
        <pc:spChg chg="mod">
          <ac:chgData name="Le, Sam Q." userId="2aa93455-0326-4df2-b25a-046c1e85679a" providerId="ADAL" clId="{D9302E95-655B-40E9-9295-5F401E83CF12}" dt="2019-07-09T16:00:23.661" v="76" actId="20577"/>
          <ac:spMkLst>
            <pc:docMk/>
            <pc:sldMk cId="1984794375" sldId="291"/>
            <ac:spMk id="2" creationId="{0391138D-898C-469F-8DFF-173F62AC162B}"/>
          </ac:spMkLst>
        </pc:spChg>
        <pc:spChg chg="mod">
          <ac:chgData name="Le, Sam Q." userId="2aa93455-0326-4df2-b25a-046c1e85679a" providerId="ADAL" clId="{D9302E95-655B-40E9-9295-5F401E83CF12}" dt="2019-07-09T16:03:12.181" v="306" actId="15"/>
          <ac:spMkLst>
            <pc:docMk/>
            <pc:sldMk cId="1984794375" sldId="291"/>
            <ac:spMk id="3" creationId="{F9881FBF-8992-4F06-A736-C9E43C250895}"/>
          </ac:spMkLst>
        </pc:spChg>
        <pc:spChg chg="mod">
          <ac:chgData name="Le, Sam Q." userId="2aa93455-0326-4df2-b25a-046c1e85679a" providerId="ADAL" clId="{D9302E95-655B-40E9-9295-5F401E83CF12}" dt="2019-07-09T16:01:09.725" v="90" actId="20577"/>
          <ac:spMkLst>
            <pc:docMk/>
            <pc:sldMk cId="1984794375" sldId="291"/>
            <ac:spMk id="5" creationId="{74A5F336-7156-467C-BEAA-C4DB5288CEA1}"/>
          </ac:spMkLst>
        </pc:spChg>
      </pc:sldChg>
      <pc:sldChg chg="addSp delSp modSp add">
        <pc:chgData name="Le, Sam Q." userId="2aa93455-0326-4df2-b25a-046c1e85679a" providerId="ADAL" clId="{D9302E95-655B-40E9-9295-5F401E83CF12}" dt="2019-07-09T16:11:45.395" v="582"/>
        <pc:sldMkLst>
          <pc:docMk/>
          <pc:sldMk cId="1266297922" sldId="292"/>
        </pc:sldMkLst>
        <pc:spChg chg="add mod">
          <ac:chgData name="Le, Sam Q." userId="2aa93455-0326-4df2-b25a-046c1e85679a" providerId="ADAL" clId="{D9302E95-655B-40E9-9295-5F401E83CF12}" dt="2019-07-09T16:08:33.397" v="415" actId="120"/>
          <ac:spMkLst>
            <pc:docMk/>
            <pc:sldMk cId="1266297922" sldId="292"/>
            <ac:spMk id="3" creationId="{263CF4B4-E20D-4282-ABD8-EC3652914B73}"/>
          </ac:spMkLst>
        </pc:spChg>
        <pc:spChg chg="del">
          <ac:chgData name="Le, Sam Q." userId="2aa93455-0326-4df2-b25a-046c1e85679a" providerId="ADAL" clId="{D9302E95-655B-40E9-9295-5F401E83CF12}" dt="2019-07-09T16:08:18.061" v="410" actId="478"/>
          <ac:spMkLst>
            <pc:docMk/>
            <pc:sldMk cId="1266297922" sldId="292"/>
            <ac:spMk id="4" creationId="{E3785D97-236C-450B-9B75-488CE4904BD5}"/>
          </ac:spMkLst>
        </pc:spChg>
        <pc:spChg chg="del">
          <ac:chgData name="Le, Sam Q." userId="2aa93455-0326-4df2-b25a-046c1e85679a" providerId="ADAL" clId="{D9302E95-655B-40E9-9295-5F401E83CF12}" dt="2019-07-09T16:08:20.138" v="411" actId="478"/>
          <ac:spMkLst>
            <pc:docMk/>
            <pc:sldMk cId="1266297922" sldId="292"/>
            <ac:spMk id="5" creationId="{4B88568A-8BEA-46EF-9270-B292F3AE90B1}"/>
          </ac:spMkLst>
        </pc:spChg>
        <pc:spChg chg="del">
          <ac:chgData name="Le, Sam Q." userId="2aa93455-0326-4df2-b25a-046c1e85679a" providerId="ADAL" clId="{D9302E95-655B-40E9-9295-5F401E83CF12}" dt="2019-07-09T16:08:35.732" v="416" actId="478"/>
          <ac:spMkLst>
            <pc:docMk/>
            <pc:sldMk cId="1266297922" sldId="292"/>
            <ac:spMk id="7" creationId="{809B8AD2-379C-404B-99C5-16FD965AE653}"/>
          </ac:spMkLst>
        </pc:spChg>
        <pc:spChg chg="mod">
          <ac:chgData name="Le, Sam Q." userId="2aa93455-0326-4df2-b25a-046c1e85679a" providerId="ADAL" clId="{D9302E95-655B-40E9-9295-5F401E83CF12}" dt="2019-07-09T16:11:45.395" v="582"/>
          <ac:spMkLst>
            <pc:docMk/>
            <pc:sldMk cId="1266297922" sldId="292"/>
            <ac:spMk id="8" creationId="{CE8D642A-3BDF-4A23-A93F-7DABBC868945}"/>
          </ac:spMkLst>
        </pc:spChg>
        <pc:spChg chg="add del mod">
          <ac:chgData name="Le, Sam Q." userId="2aa93455-0326-4df2-b25a-046c1e85679a" providerId="ADAL" clId="{D9302E95-655B-40E9-9295-5F401E83CF12}" dt="2019-07-09T16:08:29.251" v="412" actId="478"/>
          <ac:spMkLst>
            <pc:docMk/>
            <pc:sldMk cId="1266297922" sldId="292"/>
            <ac:spMk id="9" creationId="{D92B062E-64BF-4FBE-BEF6-B8CE4303EA3C}"/>
          </ac:spMkLst>
        </pc:spChg>
      </pc:sldChg>
    </pc:docChg>
  </pc:docChgLst>
  <pc:docChgLst>
    <pc:chgData name="Le, Sam Q." userId="2aa93455-0326-4df2-b25a-046c1e85679a" providerId="ADAL" clId="{D86CB8C3-0163-4C62-ACA0-38423D6F9314}"/>
    <pc:docChg chg="modSld">
      <pc:chgData name="Le, Sam Q." userId="2aa93455-0326-4df2-b25a-046c1e85679a" providerId="ADAL" clId="{D86CB8C3-0163-4C62-ACA0-38423D6F9314}" dt="2019-07-08T20:00:39.300" v="1" actId="20577"/>
      <pc:docMkLst>
        <pc:docMk/>
      </pc:docMkLst>
      <pc:sldChg chg="modSp">
        <pc:chgData name="Le, Sam Q." userId="2aa93455-0326-4df2-b25a-046c1e85679a" providerId="ADAL" clId="{D86CB8C3-0163-4C62-ACA0-38423D6F9314}" dt="2019-07-08T19:59:10.424" v="0" actId="20577"/>
        <pc:sldMkLst>
          <pc:docMk/>
          <pc:sldMk cId="1003781536" sldId="270"/>
        </pc:sldMkLst>
        <pc:spChg chg="mod">
          <ac:chgData name="Le, Sam Q." userId="2aa93455-0326-4df2-b25a-046c1e85679a" providerId="ADAL" clId="{D86CB8C3-0163-4C62-ACA0-38423D6F9314}" dt="2019-07-08T19:59:10.424" v="0" actId="20577"/>
          <ac:spMkLst>
            <pc:docMk/>
            <pc:sldMk cId="1003781536" sldId="270"/>
            <ac:spMk id="9" creationId="{94C1447C-AD20-4285-9892-90898790D7D3}"/>
          </ac:spMkLst>
        </pc:spChg>
      </pc:sldChg>
      <pc:sldChg chg="modSp">
        <pc:chgData name="Le, Sam Q." userId="2aa93455-0326-4df2-b25a-046c1e85679a" providerId="ADAL" clId="{D86CB8C3-0163-4C62-ACA0-38423D6F9314}" dt="2019-07-08T20:00:39.300" v="1" actId="20577"/>
        <pc:sldMkLst>
          <pc:docMk/>
          <pc:sldMk cId="2372904804" sldId="290"/>
        </pc:sldMkLst>
        <pc:spChg chg="mod">
          <ac:chgData name="Le, Sam Q." userId="2aa93455-0326-4df2-b25a-046c1e85679a" providerId="ADAL" clId="{D86CB8C3-0163-4C62-ACA0-38423D6F9314}" dt="2019-07-08T20:00:39.300" v="1" actId="20577"/>
          <ac:spMkLst>
            <pc:docMk/>
            <pc:sldMk cId="2372904804" sldId="290"/>
            <ac:spMk id="2" creationId="{0391138D-898C-469F-8DFF-173F62AC162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62E8F-0327-1B44-880E-F1AFCA2C073C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A873F-EF5E-994B-9976-428F934A0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20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BF4D7-81BE-0B4C-B655-82AD930F9C8A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40A9-11FD-AB46-B99D-C1331D8D8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7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40A9-11FD-AB46-B99D-C1331D8D84D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7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A Logo Slide">
    <p:bg>
      <p:bgPr>
        <a:solidFill>
          <a:srgbClr val="003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BA Logo">
            <a:extLst>
              <a:ext uri="{FF2B5EF4-FFF2-40B4-BE49-F238E27FC236}">
                <a16:creationId xmlns:a16="http://schemas.microsoft.com/office/drawing/2014/main" id="{4A7BA6A9-732F-DD4D-A79A-0CD8BD7665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6065"/>
          <a:stretch/>
        </p:blipFill>
        <p:spPr>
          <a:xfrm>
            <a:off x="4425387" y="1606513"/>
            <a:ext cx="3341226" cy="26948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F5AF672-AB1A-4FAA-A544-8D76025A1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MaTestster</a:t>
            </a:r>
            <a:r>
              <a:rPr lang="en-US" dirty="0"/>
              <a:t> title style</a:t>
            </a:r>
          </a:p>
        </p:txBody>
      </p:sp>
    </p:spTree>
    <p:extLst>
      <p:ext uri="{BB962C8B-B14F-4D97-AF65-F5344CB8AC3E}">
        <p14:creationId xmlns:p14="http://schemas.microsoft.com/office/powerpoint/2010/main" val="98365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73E27-9D36-B645-8BBE-7A2B9B52A935}" type="datetime4">
              <a:rPr lang="en-US" smtClean="0"/>
              <a:t>July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6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28918"/>
            <a:ext cx="10515600" cy="11617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8690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8690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1F02B-F0FB-0A4F-BFD9-D3256C53A202}" type="datetime4">
              <a:rPr lang="en-US" smtClean="0"/>
              <a:t>July 9,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3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6C03B-1ECF-324C-BC62-0687230E677D}" type="datetime4">
              <a:rPr lang="en-US" smtClean="0"/>
              <a:t>July 9,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FA99-F507-8E4B-ABBC-A3B8BC89266F}" type="datetime4">
              <a:rPr lang="en-US" smtClean="0"/>
              <a:t>July 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224275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89898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3C8E-ED71-CF4A-92C6-E7239BE1B2FF}" type="datetime4">
              <a:rPr lang="en-US" smtClean="0"/>
              <a:t>July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31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769D-CC2F-864E-9501-A077951EC7AD}" type="datetime4">
              <a:rPr lang="en-US" smtClean="0"/>
              <a:t>July 9,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224275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89898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700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3716" y="686745"/>
            <a:ext cx="2444567" cy="6738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88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2 lines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3716" y="686745"/>
            <a:ext cx="2444567" cy="6738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55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1118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3F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8" y="683381"/>
            <a:ext cx="2407901" cy="661370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88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rgbClr val="003F80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3F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8" y="683381"/>
            <a:ext cx="2407901" cy="661370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55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ter Slide - Screen Only">
    <p:bg>
      <p:bgPr>
        <a:solidFill>
          <a:srgbClr val="007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6000"/>
              </a:lnSpc>
              <a:defRPr sz="6000">
                <a:solidFill>
                  <a:srgbClr val="007EB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126" y="1268765"/>
            <a:ext cx="9259747" cy="2237228"/>
          </a:xfrm>
        </p:spPr>
        <p:txBody>
          <a:bodyPr anchor="b"/>
          <a:lstStyle>
            <a:lvl1pPr>
              <a:lnSpc>
                <a:spcPts val="6000"/>
              </a:lnSpc>
              <a:defRPr sz="60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71005" y="3613572"/>
            <a:ext cx="9259747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9964-A6A4-B040-94EE-59D007E5DCB1}" type="datetime4">
              <a:rPr lang="en-US" smtClean="0"/>
              <a:t>July 9,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6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" y="6194300"/>
            <a:ext cx="2394420" cy="365125"/>
          </a:xfrm>
        </p:spPr>
        <p:txBody>
          <a:bodyPr/>
          <a:lstStyle/>
          <a:p>
            <a:fld id="{5C63769D-CC2F-864E-9501-A077951EC7AD}" type="datetime4">
              <a:rPr lang="en-US" smtClean="0"/>
              <a:t>July 9, 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1943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838200" y="1129554"/>
            <a:ext cx="10515600" cy="696071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9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&quot;&quot;"/>
          <p:cNvPicPr>
            <a:picLocks noChangeAspect="1"/>
          </p:cNvPicPr>
          <p:nvPr userDrawn="1"/>
        </p:nvPicPr>
        <p:blipFill rotWithShape="1">
          <a:blip r:embed="rId17"/>
          <a:srcRect t="-18262"/>
          <a:stretch/>
        </p:blipFill>
        <p:spPr>
          <a:xfrm>
            <a:off x="152400" y="6194300"/>
            <a:ext cx="11887200" cy="5271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2013" y="6194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1AB44B9-F1EC-4F4B-88D4-413245C9CD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30649"/>
            <a:ext cx="105156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943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sp>
        <p:nvSpPr>
          <p:cNvPr id="10" name="Rectangle 9" descr="&quot;&quot;"/>
          <p:cNvSpPr/>
          <p:nvPr userDrawn="1"/>
        </p:nvSpPr>
        <p:spPr>
          <a:xfrm>
            <a:off x="0" y="6135624"/>
            <a:ext cx="605928" cy="72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 descr="&quot;&quot;"/>
          <p:cNvGrpSpPr/>
          <p:nvPr userDrawn="1"/>
        </p:nvGrpSpPr>
        <p:grpSpPr>
          <a:xfrm>
            <a:off x="147204" y="119502"/>
            <a:ext cx="11892396" cy="329742"/>
            <a:chOff x="147204" y="119502"/>
            <a:chExt cx="11892396" cy="32974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1913204" y="119502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5400000">
              <a:off x="5967006" y="-5700300"/>
              <a:ext cx="126396" cy="11766000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47204" y="119502"/>
              <a:ext cx="126396" cy="329742"/>
            </a:xfrm>
            <a:prstGeom prst="rect">
              <a:avLst/>
            </a:prstGeom>
            <a:solidFill>
              <a:srgbClr val="003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15" name="Rectangle 14" descr="&quot;&quot;"/>
          <p:cNvSpPr/>
          <p:nvPr userDrawn="1"/>
        </p:nvSpPr>
        <p:spPr>
          <a:xfrm>
            <a:off x="11913204" y="6277140"/>
            <a:ext cx="126396" cy="441342"/>
          </a:xfrm>
          <a:custGeom>
            <a:avLst/>
            <a:gdLst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441341 h 441341"/>
              <a:gd name="connsiteX3" fmla="*/ 0 w 126396"/>
              <a:gd name="connsiteY3" fmla="*/ 441341 h 441341"/>
              <a:gd name="connsiteX4" fmla="*/ 0 w 126396"/>
              <a:gd name="connsiteY4" fmla="*/ 0 h 441341"/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336566 h 441341"/>
              <a:gd name="connsiteX3" fmla="*/ 0 w 126396"/>
              <a:gd name="connsiteY3" fmla="*/ 441341 h 441341"/>
              <a:gd name="connsiteX4" fmla="*/ 0 w 126396"/>
              <a:gd name="connsiteY4" fmla="*/ 0 h 441341"/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327041 h 441341"/>
              <a:gd name="connsiteX3" fmla="*/ 0 w 126396"/>
              <a:gd name="connsiteY3" fmla="*/ 441341 h 441341"/>
              <a:gd name="connsiteX4" fmla="*/ 0 w 126396"/>
              <a:gd name="connsiteY4" fmla="*/ 0 h 44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1341">
                <a:moveTo>
                  <a:pt x="0" y="0"/>
                </a:moveTo>
                <a:lnTo>
                  <a:pt x="126396" y="0"/>
                </a:lnTo>
                <a:lnTo>
                  <a:pt x="126396" y="327041"/>
                </a:lnTo>
                <a:lnTo>
                  <a:pt x="0" y="441341"/>
                </a:lnTo>
                <a:lnTo>
                  <a:pt x="0" y="0"/>
                </a:lnTo>
                <a:close/>
              </a:path>
            </a:pathLst>
          </a:custGeom>
          <a:solidFill>
            <a:srgbClr val="003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" y="6448922"/>
            <a:ext cx="356632" cy="2726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226" y="6194300"/>
            <a:ext cx="2394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96B854B8-A2FC-3842-9F94-7A6835489AD3}" type="datetime4">
              <a:rPr lang="en-US" smtClean="0"/>
              <a:pPr/>
              <a:t>July 9,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49" r:id="rId3"/>
    <p:sldLayoutId id="2147483668" r:id="rId4"/>
    <p:sldLayoutId id="2147483667" r:id="rId5"/>
    <p:sldLayoutId id="2147483662" r:id="rId6"/>
    <p:sldLayoutId id="2147483665" r:id="rId7"/>
    <p:sldLayoutId id="2147483651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00" baseline="0">
          <a:solidFill>
            <a:srgbClr val="003F80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gress.gov/115/bills/hr6330/BILLS-115hr6330enr.pdf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info.gov/app/details/FR-2019-04-11/2019-07130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info.gov/content/pkg/FR-2019-04-02/pdf/2019-06129.pdf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itehouse.gov/wp-content/uploads/2019/03/M-19-13.pdf" TargetMode="Externa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section809panel.org/volume-3-report/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gress.gov/115/bills/s2679/BILLS-115s2679enr.pdf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9F68-8302-4299-8BC7-19DD3A111A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Legislative &amp; Regulatory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D1320-84CC-44CE-B287-838C9178C0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10, 2019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0A24C-99DA-4269-8648-DABFC51CA4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 Small Business Government Contracting Programs</a:t>
            </a:r>
          </a:p>
        </p:txBody>
      </p:sp>
    </p:spTree>
    <p:extLst>
      <p:ext uri="{BB962C8B-B14F-4D97-AF65-F5344CB8AC3E}">
        <p14:creationId xmlns:p14="http://schemas.microsoft.com/office/powerpoint/2010/main" val="59068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B6026-FDF6-45DA-AE7B-C21C6F693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Small Business Runway Extension Act of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66A5A-4989-4EB4-96B0-95393CADA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Modifies the method for prescribing size standards for small businesses</a:t>
            </a:r>
          </a:p>
          <a:p>
            <a:r>
              <a:rPr lang="en-US" dirty="0"/>
              <a:t>Under prior law, firms in industries with receipts-based size standards calculated size based on annual average gross receipts over three years</a:t>
            </a:r>
          </a:p>
          <a:p>
            <a:r>
              <a:rPr lang="en-US" dirty="0"/>
              <a:t>Provides that, unless an agency has specific authorization for size standards, an agency’s receipts-based size standards for service-industry firms be based on annual average gross receipts over five years</a:t>
            </a:r>
          </a:p>
          <a:p>
            <a:r>
              <a:rPr lang="en-US" dirty="0"/>
              <a:t>Leaves other industries unchanged at three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87A3C-8072-42A0-9D7E-18790704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10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8B28FF-B39F-4D3A-8808-6DBBF7968F5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en-US" dirty="0"/>
              <a:t> </a:t>
            </a:r>
            <a:r>
              <a:rPr lang="en-US" u="sng" dirty="0">
                <a:hlinkClick r:id="rId2"/>
              </a:rPr>
              <a:t>Public Law No. 115-324</a:t>
            </a:r>
            <a:r>
              <a:rPr lang="en-US" dirty="0"/>
              <a:t> ; 15 U.S.C. 632(a)(2)(C)(ii)(II)</a:t>
            </a:r>
          </a:p>
        </p:txBody>
      </p:sp>
    </p:spTree>
    <p:extLst>
      <p:ext uri="{BB962C8B-B14F-4D97-AF65-F5344CB8AC3E}">
        <p14:creationId xmlns:p14="http://schemas.microsoft.com/office/powerpoint/2010/main" val="106205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DA8131-659B-4CBE-8012-768582FFE6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Recent SBA Regulatory Action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4C1447C-AD20-4285-9892-90898790D7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 Final Rules/Actions</a:t>
            </a:r>
          </a:p>
          <a:p>
            <a:r>
              <a:rPr lang="en-US" dirty="0"/>
              <a:t>4 Proposed Rules</a:t>
            </a:r>
          </a:p>
          <a:p>
            <a:r>
              <a:rPr lang="en-US" dirty="0"/>
              <a:t>…and more to 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81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Final Rule: </a:t>
            </a:r>
            <a:r>
              <a:rPr lang="en-US" b="0" dirty="0"/>
              <a:t>Ownership and Control of Service-Disabled Veteran-Owned Small Business Concerns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0237"/>
            <a:ext cx="10515600" cy="4206625"/>
          </a:xfrm>
        </p:spPr>
        <p:txBody>
          <a:bodyPr/>
          <a:lstStyle/>
          <a:p>
            <a:r>
              <a:rPr lang="en-US" dirty="0"/>
              <a:t>Common definition of ownership and control for SDVOSBCs across government-wide (including DOD) program and VA program</a:t>
            </a:r>
          </a:p>
          <a:p>
            <a:r>
              <a:rPr lang="en-US" dirty="0"/>
              <a:t>VA determines eligibility for VA program</a:t>
            </a:r>
          </a:p>
          <a:p>
            <a:r>
              <a:rPr lang="en-US" dirty="0"/>
              <a:t>Rule eases requirement that service-disabled vet make </a:t>
            </a:r>
            <a:r>
              <a:rPr lang="en-US" i="1" dirty="0"/>
              <a:t>all</a:t>
            </a:r>
            <a:r>
              <a:rPr lang="en-US" dirty="0"/>
              <a:t> decisions</a:t>
            </a:r>
          </a:p>
          <a:p>
            <a:pPr lvl="1"/>
            <a:r>
              <a:rPr lang="en-US" dirty="0"/>
              <a:t>Defines “extraordinary circumstances” in which non-SDV can have </a:t>
            </a:r>
            <a:r>
              <a:rPr lang="en-US"/>
              <a:t>shared decision making </a:t>
            </a:r>
            <a:r>
              <a:rPr lang="en-US" dirty="0"/>
              <a:t>authority</a:t>
            </a:r>
          </a:p>
          <a:p>
            <a:pPr lvl="1"/>
            <a:r>
              <a:rPr lang="en-US" dirty="0"/>
              <a:t>Control can shift when veteran is called to active duty</a:t>
            </a:r>
          </a:p>
          <a:p>
            <a:r>
              <a:rPr lang="en-US" dirty="0"/>
              <a:t>If service-disabled veteran rated at 100 percent, surviving spouse can own and control for up to 10 years after veteran’s death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12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5F336-7156-467C-BEAA-C4DB5288CEA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504950"/>
            <a:ext cx="10515600" cy="32067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83 FR 48908</a:t>
            </a:r>
          </a:p>
        </p:txBody>
      </p:sp>
    </p:spTree>
    <p:extLst>
      <p:ext uri="{BB962C8B-B14F-4D97-AF65-F5344CB8AC3E}">
        <p14:creationId xmlns:p14="http://schemas.microsoft.com/office/powerpoint/2010/main" val="157165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Final Action: </a:t>
            </a:r>
            <a:r>
              <a:rPr lang="en-US" b="0" dirty="0"/>
              <a:t>Waiver of the Nonmanufacturer Rule for positive airway pressure devices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675"/>
            <a:ext cx="10515600" cy="4206625"/>
          </a:xfrm>
        </p:spPr>
        <p:txBody>
          <a:bodyPr>
            <a:normAutofit/>
          </a:bodyPr>
          <a:lstStyle/>
          <a:p>
            <a:r>
              <a:rPr lang="en-US" dirty="0"/>
              <a:t>Covers </a:t>
            </a:r>
          </a:p>
          <a:p>
            <a:pPr lvl="1"/>
            <a:r>
              <a:rPr lang="en-US" dirty="0"/>
              <a:t>Continuous Positive Airway Pressure (CPAP) devices, </a:t>
            </a:r>
          </a:p>
          <a:p>
            <a:pPr lvl="1"/>
            <a:r>
              <a:rPr lang="en-US" dirty="0"/>
              <a:t>Bi-level Positive Airway Pressure (BiPAP) devices, and </a:t>
            </a:r>
          </a:p>
          <a:p>
            <a:pPr lvl="1"/>
            <a:r>
              <a:rPr lang="en-US" dirty="0"/>
              <a:t>other products intended to treat sleep apnea by keeping a person's airways open during sleep.</a:t>
            </a:r>
          </a:p>
          <a:p>
            <a:r>
              <a:rPr lang="en-US" dirty="0"/>
              <a:t>In NAICS codes 339112 (surgical and medical instrument manufacturing) and 339113 (surgical appliance and supplies manufacturing), and PSC 6515.</a:t>
            </a:r>
          </a:p>
          <a:p>
            <a:r>
              <a:rPr lang="en-US" dirty="0"/>
              <a:t>For the covered items, allows dealers to supply the product of any manufacturer on set-aside contract or order</a:t>
            </a:r>
          </a:p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13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5F336-7156-467C-BEAA-C4DB5288CEA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85900"/>
            <a:ext cx="10515600" cy="3397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83 FR 24919</a:t>
            </a:r>
          </a:p>
        </p:txBody>
      </p:sp>
    </p:spTree>
    <p:extLst>
      <p:ext uri="{BB962C8B-B14F-4D97-AF65-F5344CB8AC3E}">
        <p14:creationId xmlns:p14="http://schemas.microsoft.com/office/powerpoint/2010/main" val="2082417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Final Action: </a:t>
            </a:r>
            <a:r>
              <a:rPr lang="en-US" b="0" dirty="0"/>
              <a:t>Size Standard Methodology (2019)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To be used for next SBA five-year review of size standards</a:t>
            </a:r>
          </a:p>
          <a:p>
            <a:r>
              <a:rPr lang="en-US" dirty="0"/>
              <a:t>Moves from an “anchor” approach to a “percentile” approach for evaluating industry characteristics</a:t>
            </a:r>
          </a:p>
          <a:p>
            <a:r>
              <a:rPr lang="en-US" dirty="0"/>
              <a:t>Assigns a separate size standard for each NAICS industry instead of selecting a size standard from a limited number of fixed size standards</a:t>
            </a:r>
          </a:p>
          <a:p>
            <a:r>
              <a:rPr lang="en-US" dirty="0"/>
              <a:t>Lowers the threshold for selecting industries for the evaluation of the Federal contracting factor to $20 million in annual Federal contracting dollars from the $100 million threshold previously</a:t>
            </a:r>
          </a:p>
          <a:p>
            <a:r>
              <a:rPr lang="en-US" dirty="0"/>
              <a:t>Applies the 4-firm concentration ratio to all industries, as opposed to using it only when the ratio is 40% or more previously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14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5F336-7156-467C-BEAA-C4DB5288CEA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en-US" dirty="0">
                <a:hlinkClick r:id="rId2"/>
              </a:rPr>
              <a:t>84 FR 14587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30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Final Action: </a:t>
            </a:r>
            <a:r>
              <a:rPr lang="en-US" b="0" dirty="0"/>
              <a:t>SBIR/STTR Policy Directive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Combines SBIR and STTR policy directives into one document</a:t>
            </a:r>
          </a:p>
          <a:p>
            <a:pPr lvl="0"/>
            <a:r>
              <a:rPr lang="en-US" b="1" dirty="0"/>
              <a:t>Data rights: </a:t>
            </a:r>
            <a:r>
              <a:rPr lang="en-US" dirty="0"/>
              <a:t>minimum 20-year data rights protection period that starts from the date of award,  government purpose rights after the protection period.</a:t>
            </a:r>
          </a:p>
          <a:p>
            <a:pPr lvl="0"/>
            <a:r>
              <a:rPr lang="en-US" b="1" dirty="0"/>
              <a:t>Obligations: </a:t>
            </a:r>
            <a:r>
              <a:rPr lang="en-US" dirty="0"/>
              <a:t>require Participating Agencies to “obligate” rather than “spend” the minimum percentage of extramural research, research and development (R/R&amp;D) for the SBIR/STTR Programs.</a:t>
            </a:r>
          </a:p>
          <a:p>
            <a:r>
              <a:rPr lang="en-US" b="1" dirty="0"/>
              <a:t>Phase III preference: </a:t>
            </a:r>
            <a:r>
              <a:rPr lang="en-US" dirty="0"/>
              <a:t>Participating Agency must document whether it is the practical (to the greatest extent) to pursue a phase III SBIR/STTR award. If it is not practical, this must be documented in the file with a rationale provided to SBA. </a:t>
            </a:r>
          </a:p>
          <a:p>
            <a:pPr lvl="1"/>
            <a:r>
              <a:rPr lang="en-US" dirty="0"/>
              <a:t>must first consider a direct Phase III award and show how a preference was provided to the SBIR/STTR awardee.</a:t>
            </a:r>
          </a:p>
          <a:p>
            <a:r>
              <a:rPr lang="en-US" b="1" dirty="0"/>
              <a:t>Eligibility Requirements: </a:t>
            </a:r>
            <a:r>
              <a:rPr lang="en-US" dirty="0"/>
              <a:t>Allow participation by tribally-owned entities.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15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5F336-7156-467C-BEAA-C4DB5288CEA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en-US" dirty="0">
                <a:hlinkClick r:id="rId2"/>
              </a:rPr>
              <a:t>84 FR 12794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58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Proposed Rule: </a:t>
            </a:r>
            <a:r>
              <a:rPr lang="en-US" b="0" dirty="0"/>
              <a:t>HUBZone Comprehensive Review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to define “</a:t>
            </a:r>
            <a:r>
              <a:rPr lang="en-US" i="1" dirty="0"/>
              <a:t>attempt to maintain</a:t>
            </a:r>
            <a:r>
              <a:rPr lang="en-US" dirty="0"/>
              <a:t>” HUBZone status during HUBZone contract performance as having at least 20% HUBZone employees (must be 35% at application and offer) and recruiting HUBZone employees.</a:t>
            </a:r>
          </a:p>
          <a:p>
            <a:r>
              <a:rPr lang="en-US" dirty="0"/>
              <a:t>Proposed to include affiliate employees if no clear line of fracture between firms</a:t>
            </a:r>
          </a:p>
          <a:p>
            <a:r>
              <a:rPr lang="en-US" dirty="0"/>
              <a:t>Proposed to move to annual recertification (from three-year), which would be effective for all HUBZone contracts for the one year period unless there is a merger or acquisition</a:t>
            </a:r>
          </a:p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16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5F336-7156-467C-BEAA-C4DB5288CEA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en-US" dirty="0"/>
              <a:t>83 FR 54812</a:t>
            </a:r>
          </a:p>
        </p:txBody>
      </p:sp>
    </p:spTree>
    <p:extLst>
      <p:ext uri="{BB962C8B-B14F-4D97-AF65-F5344CB8AC3E}">
        <p14:creationId xmlns:p14="http://schemas.microsoft.com/office/powerpoint/2010/main" val="1291735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Proposed Rule: </a:t>
            </a:r>
            <a:r>
              <a:rPr lang="en-US" b="0" dirty="0"/>
              <a:t>HUBZone Comprehensive Review	(</a:t>
            </a:r>
            <a:r>
              <a:rPr lang="en-US" b="0" dirty="0" err="1"/>
              <a:t>cont</a:t>
            </a:r>
            <a:r>
              <a:rPr lang="en-US" b="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Proposed to require HUBZone status in DSBS at time </a:t>
            </a:r>
            <a:r>
              <a:rPr lang="en-US" i="1" dirty="0"/>
              <a:t>of offer</a:t>
            </a:r>
            <a:r>
              <a:rPr lang="en-US" dirty="0"/>
              <a:t> (not necessarily time of award)</a:t>
            </a:r>
          </a:p>
          <a:p>
            <a:r>
              <a:rPr lang="en-US" dirty="0"/>
              <a:t>Proposed 35% employee residency at time of certification or recertification; </a:t>
            </a:r>
            <a:r>
              <a:rPr lang="en-US" i="1" dirty="0"/>
              <a:t>attempt to maintain</a:t>
            </a:r>
            <a:r>
              <a:rPr lang="en-US" dirty="0"/>
              <a:t> during contract performance</a:t>
            </a:r>
          </a:p>
          <a:p>
            <a:r>
              <a:rPr lang="en-US" dirty="0"/>
              <a:t>For non-HUBZone multiple-award contract, proposed that firm must be certified as a HUBZone at time of offer on a HUBZone set-aside order</a:t>
            </a:r>
          </a:p>
          <a:p>
            <a:r>
              <a:rPr lang="en-US" dirty="0"/>
              <a:t>An employee who resides in a HUBZone continues to count as HUBZone employee as long as an employee of the firm—even if employees moves or residence no longer qualifies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17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5F336-7156-467C-BEAA-C4DB5288CEA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en-US" dirty="0"/>
              <a:t>83 FR 54812</a:t>
            </a:r>
          </a:p>
        </p:txBody>
      </p:sp>
    </p:spTree>
    <p:extLst>
      <p:ext uri="{BB962C8B-B14F-4D97-AF65-F5344CB8AC3E}">
        <p14:creationId xmlns:p14="http://schemas.microsoft.com/office/powerpoint/2010/main" val="3745721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530650"/>
            <a:ext cx="10696575" cy="59890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Proposed Rule: </a:t>
            </a:r>
            <a:r>
              <a:rPr lang="en-US" b="0" dirty="0"/>
              <a:t>NDAA FY16/17 &amp; RISE Act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675"/>
            <a:ext cx="10515600" cy="49687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Proposed to allow COs to request information in connection with a contractor's compliance with applicable limitations on subcontracting (LOS) clauses</a:t>
            </a:r>
          </a:p>
          <a:p>
            <a:r>
              <a:rPr lang="en-US" dirty="0"/>
              <a:t>Proposed exceptions to the LOS for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airline travel,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work performed by a transportation or disposal entity under a contract assigned the environmental remediation NAICS code (562910),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cloud computing services,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mass media purchases, and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work performed by an independent contractor under a contract that was awarded pursuant to the Foreign Assistance Act of 1961.</a:t>
            </a:r>
          </a:p>
          <a:p>
            <a:r>
              <a:rPr lang="en-US" dirty="0"/>
              <a:t>Proposed to require a prime contractor with a commercial subcontracting plan to include indirect costs in its subcontracting goals</a:t>
            </a:r>
          </a:p>
          <a:p>
            <a:r>
              <a:rPr lang="en-US" dirty="0"/>
              <a:t>Proposed to clarify status recertification in 8(a) and socioeconomic programs</a:t>
            </a:r>
          </a:p>
          <a:p>
            <a:r>
              <a:rPr lang="en-US" dirty="0"/>
              <a:t>Limit the scope of Procurement Center Representative reviews of Department of Defense acquisitions performed outside of the United States and its territories</a:t>
            </a:r>
          </a:p>
          <a:p>
            <a:r>
              <a:rPr lang="en-US" dirty="0"/>
              <a:t>Double scorecard credit for local area small business set asides in connection with a disaster.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18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5F336-7156-467C-BEAA-C4DB5288CEA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57225" y="1129554"/>
            <a:ext cx="10515600" cy="696071"/>
          </a:xfrm>
        </p:spPr>
        <p:txBody>
          <a:bodyPr/>
          <a:lstStyle/>
          <a:p>
            <a:pPr algn="l"/>
            <a:r>
              <a:rPr lang="en-US" dirty="0"/>
              <a:t>83 FR 54812</a:t>
            </a:r>
          </a:p>
        </p:txBody>
      </p:sp>
    </p:spTree>
    <p:extLst>
      <p:ext uri="{BB962C8B-B14F-4D97-AF65-F5344CB8AC3E}">
        <p14:creationId xmlns:p14="http://schemas.microsoft.com/office/powerpoint/2010/main" val="3857277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Proposed Rule: </a:t>
            </a:r>
            <a:r>
              <a:rPr lang="en-US" b="0" dirty="0"/>
              <a:t>NDAA FY16/17 &amp; RISE Act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1150"/>
            <a:ext cx="10515600" cy="49782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/>
              <a:t>Proposed examples of failure to make a good faith effort to comply with a subcontracting plan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Failure to submit in </a:t>
            </a:r>
            <a:r>
              <a:rPr lang="en-US" sz="2400" dirty="0" err="1"/>
              <a:t>eSRS</a:t>
            </a:r>
            <a:r>
              <a:rPr lang="en-US" sz="2400" dirty="0"/>
              <a:t> by the report due dates;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Failure to pay small business concern subcontractors in accordance with terms;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Failure to designate and maintain an official to administer the subcontracting program;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Failure to demonstrate procedures adopted to comply with plan (e.g., flow-down clauses);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Adoption of policies that have as their objectives the frustration of the objectives of the plan;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Failure to correct substantiated findings from compliance reviews or participate in training;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Failure to conduct market research identifying potential small subcontractors;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Failure to obtain approval by the CO to change small subcontractors used in offers; 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/>
              <a:t>Falsifying records of subcontracting awards to SBCs.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19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5F336-7156-467C-BEAA-C4DB5288CEA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en-US" dirty="0"/>
              <a:t>83 FR 54812</a:t>
            </a:r>
          </a:p>
        </p:txBody>
      </p:sp>
    </p:spTree>
    <p:extLst>
      <p:ext uri="{BB962C8B-B14F-4D97-AF65-F5344CB8AC3E}">
        <p14:creationId xmlns:p14="http://schemas.microsoft.com/office/powerpoint/2010/main" val="103797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DA8131-659B-4CBE-8012-768582FFE6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Recent Legislative Action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E54D7C7-2CE0-4DF1-8E67-2D64E6975C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65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Proposed Rule: </a:t>
            </a:r>
            <a:r>
              <a:rPr lang="en-US" b="0" dirty="0"/>
              <a:t>WOSB Certification Program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Comments due July 15.</a:t>
            </a:r>
          </a:p>
          <a:p>
            <a:r>
              <a:rPr lang="en-US" dirty="0"/>
              <a:t>Proposed to implement a free certification program for Women-Owned Small Businesses (WOSBs) and Economically-Disadvantaged Women-Owned Small Businesses (EDWOSBs) and eliminate the self-certification option to comply with 2015 NDAA amendment that requires a WOSB/EDWOSB to be certified by SBA, an authorized Federal or state entity, or an authorized third-party certifier (TPC) in order to be awarded WOSB/EDWOSB set-aside or sole source contracts.</a:t>
            </a:r>
          </a:p>
          <a:p>
            <a:r>
              <a:rPr lang="en-US" dirty="0"/>
              <a:t>Proposed to expand the list of Federal and state entities that will be authorized to certify WOSBs/EDWOSBs in lieu of certification by SBA’s Women-Owned Small Business Program office. These include the 8(a) Business Development Program and the HUBZone Program, the DOT Disadvantaged Business Enterprise Program, and the VA Center for Verification and Evaluation. </a:t>
            </a:r>
          </a:p>
          <a:p>
            <a:r>
              <a:rPr lang="en-US" dirty="0"/>
              <a:t>Proposed detailed information about how SBA will oversee TPCs.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20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5F336-7156-467C-BEAA-C4DB5288CEA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en-US" dirty="0"/>
              <a:t>84 FR 21256</a:t>
            </a:r>
          </a:p>
        </p:txBody>
      </p:sp>
    </p:spTree>
    <p:extLst>
      <p:ext uri="{BB962C8B-B14F-4D97-AF65-F5344CB8AC3E}">
        <p14:creationId xmlns:p14="http://schemas.microsoft.com/office/powerpoint/2010/main" val="2970553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Proposed Rule: </a:t>
            </a:r>
            <a:r>
              <a:rPr lang="en-US" b="0" dirty="0"/>
              <a:t>WOSB Certification Program	</a:t>
            </a:r>
            <a:r>
              <a:rPr lang="en-US" b="0"/>
              <a:t>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to adopt a $750,000 net worth standard when assessing economic disadvantage for EDWOSBs and continuing eligibility for the 8(a) Business Development Program in order to ensure consistency between SBA’s programs.</a:t>
            </a:r>
          </a:p>
          <a:p>
            <a:r>
              <a:rPr lang="en-US" dirty="0"/>
              <a:t>Proposed to outline steps for requesting reconsideration for initial decline decisions, similarly to the 8(a) Business Development Program.</a:t>
            </a:r>
          </a:p>
          <a:p>
            <a:r>
              <a:rPr lang="en-US" dirty="0"/>
              <a:t>Proposed procedures for how WOSBs/EDWOSBs will maintain certification and how SBA will conduct </a:t>
            </a:r>
            <a:r>
              <a:rPr lang="en-US"/>
              <a:t>program examinations.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21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5F336-7156-467C-BEAA-C4DB5288CEA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en-US" dirty="0"/>
              <a:t>84 FR 21256</a:t>
            </a:r>
          </a:p>
        </p:txBody>
      </p:sp>
    </p:spTree>
    <p:extLst>
      <p:ext uri="{BB962C8B-B14F-4D97-AF65-F5344CB8AC3E}">
        <p14:creationId xmlns:p14="http://schemas.microsoft.com/office/powerpoint/2010/main" val="2372904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138D-898C-469F-8DFF-173F62AC1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Proposed Rule: </a:t>
            </a:r>
            <a:r>
              <a:rPr lang="en-US" b="0" dirty="0"/>
              <a:t>Calculation of Average Annual Receipts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81FBF-8992-4F06-A736-C9E43C250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Comments due August 23.</a:t>
            </a:r>
          </a:p>
          <a:p>
            <a:r>
              <a:rPr lang="en-US" dirty="0"/>
              <a:t>Proposed to calculate average annual receipts using prior five years, instead of prior three years.</a:t>
            </a:r>
          </a:p>
          <a:p>
            <a:r>
              <a:rPr lang="en-US" dirty="0"/>
              <a:t>Proposed to apply change to all industries with receipts-based size standards.</a:t>
            </a:r>
          </a:p>
          <a:p>
            <a:r>
              <a:rPr lang="en-US" dirty="0"/>
              <a:t>Only would affect the application of SBA’s size standard rules after the effective date of a final rule.</a:t>
            </a:r>
          </a:p>
          <a:p>
            <a:pPr lvl="1"/>
            <a:r>
              <a:rPr lang="en-US" dirty="0"/>
              <a:t>Until the effective date of a final rule, SBA will continue to apply the 3-year averaging period for calculating annual average receipts.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FAB99-C80C-4525-88F3-3C0BD13A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22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5F336-7156-467C-BEAA-C4DB5288CEA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en-US" dirty="0"/>
              <a:t>84 FR 29399</a:t>
            </a:r>
          </a:p>
        </p:txBody>
      </p:sp>
    </p:spTree>
    <p:extLst>
      <p:ext uri="{BB962C8B-B14F-4D97-AF65-F5344CB8AC3E}">
        <p14:creationId xmlns:p14="http://schemas.microsoft.com/office/powerpoint/2010/main" val="1984794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32D8-A7A1-42DA-AF99-26369CE5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Upcoming SBA proposed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3762D-8B03-4102-BA33-606B41719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5"/>
            <a:ext cx="10515600" cy="468922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Small Business Size Standards: Services, Agricultural, Construction, Transportation, Manufacturing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Consolidation of Mentor Protégé Programs and Other Government Contracting Amendments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HUBZone Program Provisions for Governor-Designated Covered Areas and Restoring Lost Certifications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Regulatory Reform Initiative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of Federal Surplus Property for Veteran Owned Small Businesses and Small Businesses in Disaster Areas</a:t>
            </a:r>
          </a:p>
          <a:p>
            <a:r>
              <a:rPr lang="en-US" dirty="0">
                <a:solidFill>
                  <a:srgbClr val="FF0000"/>
                </a:solidFill>
              </a:rPr>
              <a:t>Final Rule </a:t>
            </a:r>
            <a:r>
              <a:rPr lang="en-US" dirty="0"/>
              <a:t>on Small Business Size Standards: Adjustment of Monetary Based Size Standards for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9B041-2984-4169-AC6D-241C478A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97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DA8131-659B-4CBE-8012-768582FFE6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Deviations &amp; </a:t>
            </a:r>
            <a:br>
              <a:rPr lang="en-US" dirty="0"/>
            </a:br>
            <a:r>
              <a:rPr lang="en-US" dirty="0"/>
              <a:t>Open FAR cases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4C1447C-AD20-4285-9892-90898790D7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61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88A9-0FA4-4781-89A1-BE998333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Deviations for Small Business Contracting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9776D-DD0F-4B42-BE24-77B667CD9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DOD Class Deviation 2018-O0018—Micro-Purchase Threshold, Simplified Acquisition Threshold, and Special Emergency Procurement Authority – adjusts thresholds for set-asides and other purposes</a:t>
            </a:r>
          </a:p>
          <a:p>
            <a:r>
              <a:rPr lang="en-US" dirty="0"/>
              <a:t>DOD Class Deviation 2019-O0003 —Limitations on Subcontracting for Small Business – substitutes SBA’s 2016 LOS rule</a:t>
            </a:r>
          </a:p>
          <a:p>
            <a:r>
              <a:rPr lang="en-US" dirty="0"/>
              <a:t>DOD Class Deviation 2019-O0005—Small Business Subcontract Reporting – use SF 294 instead of ESRS for orders from BOAs and BPAs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E95F6-55F7-4305-8974-F5DF8DE3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25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1AEFF41-F53E-44F4-846C-2E58D1C0DE0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47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88A9-0FA4-4781-89A1-BE998333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Deviations for Small Business Contracting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9776D-DD0F-4B42-BE24-77B667CD9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CAAC Letter 2019-01, Class Deviation From the Federal Acquisition Regulation Regarding Limitations on Subcontracting for Small Business Concerns  - substitutes SBA’s 2016 LOS rule</a:t>
            </a:r>
          </a:p>
          <a:p>
            <a:r>
              <a:rPr lang="en-US" dirty="0"/>
              <a:t>CAAC Letter 2018-02, Class Deviation from the Federal Acquisition Regulation (FAR) Increasing the Micro-Purchase Threshold and the Simplified Acquisition Threshold – adjusts set-aside thresholds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CAAC Letters are not automatically adopted by civilian agencies as deviations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E95F6-55F7-4305-8974-F5DF8DE3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26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1AEFF41-F53E-44F4-846C-2E58D1C0DE0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83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785D97-236C-450B-9B75-488CE4904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Open FAR Cases – Proposed Rule Stage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88568A-8BEA-46EF-9270-B292F3AE9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9555"/>
            <a:ext cx="10515600" cy="4902696"/>
          </a:xfrm>
        </p:spPr>
        <p:txBody>
          <a:bodyPr>
            <a:normAutofit/>
          </a:bodyPr>
          <a:lstStyle/>
          <a:p>
            <a:r>
              <a:rPr lang="en-US" dirty="0"/>
              <a:t>FAR Case 2016-002, Applicability of Small Business Regulations Outside the United States</a:t>
            </a:r>
          </a:p>
          <a:p>
            <a:r>
              <a:rPr lang="en-US" dirty="0"/>
              <a:t>FAR Case 2017-019, Policy on Joint Ventures</a:t>
            </a:r>
          </a:p>
          <a:p>
            <a:r>
              <a:rPr lang="en-US" dirty="0"/>
              <a:t>FAR Case 2018-003, Credit for Lower-Tier Small Business Subcontracting </a:t>
            </a:r>
            <a:r>
              <a:rPr lang="en-US" dirty="0">
                <a:solidFill>
                  <a:srgbClr val="FF0000"/>
                </a:solidFill>
              </a:rPr>
              <a:t>– public comments due 8/26/19 (84 FR 30071)</a:t>
            </a:r>
            <a:endParaRPr lang="en-US" dirty="0"/>
          </a:p>
          <a:p>
            <a:r>
              <a:rPr lang="en-US" dirty="0"/>
              <a:t>FAR Case 2019-008, Small Business Program Amendments</a:t>
            </a:r>
          </a:p>
          <a:p>
            <a:r>
              <a:rPr lang="en-US" dirty="0"/>
              <a:t>FAR Case 2019-007, Update of HUBZone Program</a:t>
            </a:r>
          </a:p>
          <a:p>
            <a:r>
              <a:rPr lang="en-US" dirty="0"/>
              <a:t>FAR Case 2019-006, Update of “Affiliates” and Section 8(a) Clauses</a:t>
            </a:r>
          </a:p>
          <a:p>
            <a:r>
              <a:rPr lang="en-US" dirty="0"/>
              <a:t>FAR Case 2019-004, Good Faith in Small Business Subcontracting</a:t>
            </a:r>
          </a:p>
          <a:p>
            <a:r>
              <a:rPr lang="en-US" dirty="0"/>
              <a:t>FAR Case 2019-003, Consolidation and Substantial Bundling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18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E8D642A-3BDF-4A23-A93F-7DABBC868945}"/>
              </a:ext>
            </a:extLst>
          </p:cNvPr>
          <p:cNvSpPr txBox="1">
            <a:spLocks/>
          </p:cNvSpPr>
          <p:nvPr/>
        </p:nvSpPr>
        <p:spPr>
          <a:xfrm>
            <a:off x="838200" y="1200150"/>
            <a:ext cx="10515600" cy="483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FAR Case 2014-002; Set-Asides Under Multiple Award Contracts</a:t>
            </a:r>
          </a:p>
          <a:p>
            <a:r>
              <a:rPr lang="en-US" dirty="0"/>
              <a:t>FAR Case 2016-011, Revision of Limitations on Subcontracting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3CF4B4-E20D-4282-ABD8-EC3652914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Open FAR Cases – Final Rule Stage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979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DA8131-659B-4CBE-8012-768582FFE6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Notable Actions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4C1447C-AD20-4285-9892-90898790D7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21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981D-F3F9-42C1-815E-DF2E2E689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/>
              <a:t>John S. McCain National Defense Authorization Act for FY 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9CCAF-FD75-4F1D-BB18-BED9943DA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limited on Small Business contracting than previous NDAAs</a:t>
            </a:r>
          </a:p>
          <a:p>
            <a:r>
              <a:rPr lang="en-US" dirty="0"/>
              <a:t>Affects prompt payment, SBIR, construction contracting, </a:t>
            </a:r>
            <a:r>
              <a:rPr lang="en-US" dirty="0" err="1"/>
              <a:t>goaling</a:t>
            </a:r>
            <a:r>
              <a:rPr lang="en-US" dirty="0"/>
              <a:t> for Puerto Rico contractors, and A/E for military housings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4FE27-8401-4E46-A2B7-AC5699B1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3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F06CD3E-5760-49DD-AEEF-FC052B6FF0B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en-US" dirty="0"/>
              <a:t>Small Business Matters (sections 851-862)</a:t>
            </a:r>
          </a:p>
        </p:txBody>
      </p:sp>
    </p:spTree>
    <p:extLst>
      <p:ext uri="{BB962C8B-B14F-4D97-AF65-F5344CB8AC3E}">
        <p14:creationId xmlns:p14="http://schemas.microsoft.com/office/powerpoint/2010/main" val="4574442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88A9-0FA4-4781-89A1-BE998333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OMB Category Management Memo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9776D-DD0F-4B42-BE24-77B667CD9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Provides guidance to agencies on implementing category management (CM).  </a:t>
            </a:r>
          </a:p>
          <a:p>
            <a:r>
              <a:rPr lang="en-US" dirty="0"/>
              <a:t>Agencies are expected to take five actions: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Create annual goals to successfully implement CM, consistent with small business and socioeconomic requirements,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Develop plans to engage with industry and improve vendor relationships,  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Strengthen demand management plans to avoid wasteful spending,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Share prices-paid and other related data to improve government buying, and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Train employees in CM principles and practices. </a:t>
            </a:r>
          </a:p>
          <a:p>
            <a:r>
              <a:rPr lang="en-US" dirty="0"/>
              <a:t>Emphasizes that agencies must implement category management consistent with small business and socio-economic goals.  </a:t>
            </a:r>
          </a:p>
          <a:p>
            <a:r>
              <a:rPr lang="en-US" dirty="0"/>
              <a:t>Footnote 31 (pg. 28): “agencies could not migrate work that would cause the agency to violate small business program requirements</a:t>
            </a:r>
            <a:r>
              <a:rPr lang="en-US"/>
              <a:t>, such </a:t>
            </a:r>
            <a:r>
              <a:rPr lang="en-US" dirty="0"/>
              <a:t>as taking away work from a contractor under the section 8(a) business development program without seeking release from SBA.”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E95F6-55F7-4305-8974-F5DF8DE3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30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1AEFF41-F53E-44F4-846C-2E58D1C0DE0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en-US" u="sng" dirty="0">
                <a:hlinkClick r:id="rId2"/>
              </a:rPr>
              <a:t>Memorandum M-19-13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52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88A9-0FA4-4781-89A1-BE998333D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Section 809 Panel Volume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9776D-DD0F-4B42-BE24-77B667CD9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Section 809 Advisory Panel established by Congress in the FY 2016 NDAA to make recommendations on streamlining acquisition regulations</a:t>
            </a:r>
          </a:p>
          <a:p>
            <a:r>
              <a:rPr lang="en-US" dirty="0"/>
              <a:t>Small Business Recommendations: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Recommends exempting DOD from small business set-aside requirements where the products being purchased are readily available or readily available with customization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Recommends replacing those DOD set-asides with a 5% price preference for small business. 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Recommends release from the 8(a) program if a response is not received from SBA within 15 business days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Recommends commercial item preference takes precedence over the small business rule of two.  </a:t>
            </a:r>
            <a:r>
              <a:rPr lang="en-US" i="1" dirty="0"/>
              <a:t>Analytical Graphics, Inc. v. U.S.</a:t>
            </a:r>
            <a:r>
              <a:rPr lang="en-US" dirty="0"/>
              <a:t>,135 Fed. Cl. 378 (2017)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E95F6-55F7-4305-8974-F5DF8DE3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31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1AEFF41-F53E-44F4-846C-2E58D1C0DE0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en-US" u="sng" dirty="0">
                <a:hlinkClick r:id="rId2"/>
              </a:rPr>
              <a:t>Volume III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1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AA5C-E72D-44C1-BEDE-85FC1B16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24789"/>
            <a:ext cx="10515600" cy="11600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U.S.</a:t>
            </a:r>
            <a:r>
              <a:rPr lang="en-US" baseline="0" dirty="0">
                <a:solidFill>
                  <a:schemeClr val="bg1"/>
                </a:solidFill>
                <a:latin typeface="+mj-lt"/>
              </a:rPr>
              <a:t> Small Business</a:t>
            </a:r>
            <a:br>
              <a:rPr lang="en-US" baseline="0" dirty="0">
                <a:solidFill>
                  <a:schemeClr val="bg1"/>
                </a:solidFill>
                <a:latin typeface="+mj-lt"/>
              </a:rPr>
            </a:br>
            <a:r>
              <a:rPr lang="en-US" baseline="0" dirty="0">
                <a:solidFill>
                  <a:schemeClr val="bg1"/>
                </a:solidFill>
                <a:latin typeface="+mj-lt"/>
              </a:rPr>
              <a:t>Administration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B034-12AE-4B13-9DFA-00D9E88A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DOD-specific provisions on strategy and prompt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6BEEF-408F-48D8-99FE-27FD00B5D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Develop and implement a small business strategy to better leverage small businesses as a means to enhance or support mission execution</a:t>
            </a:r>
          </a:p>
          <a:p>
            <a:pPr lvl="1"/>
            <a:r>
              <a:rPr lang="en-US" dirty="0"/>
              <a:t>include plans to integrate small businesses into a holistic view of industry</a:t>
            </a:r>
          </a:p>
          <a:p>
            <a:pPr lvl="1"/>
            <a:r>
              <a:rPr lang="en-US" dirty="0"/>
              <a:t>realign the Department's small business programs with agency mission under a unified management structure</a:t>
            </a:r>
          </a:p>
          <a:p>
            <a:pPr lvl="1"/>
            <a:r>
              <a:rPr lang="en-US" dirty="0"/>
              <a:t>clarify points of entry into the defense market</a:t>
            </a:r>
          </a:p>
          <a:p>
            <a:r>
              <a:rPr lang="en-US" dirty="0"/>
              <a:t>Prompt payments to small business contractors </a:t>
            </a:r>
          </a:p>
          <a:p>
            <a:pPr lvl="1"/>
            <a:r>
              <a:rPr lang="en-US" dirty="0"/>
              <a:t>prompt payment goal of 15 days for DOD small business prime contractors</a:t>
            </a:r>
          </a:p>
          <a:p>
            <a:pPr lvl="1"/>
            <a:r>
              <a:rPr lang="en-US" dirty="0"/>
              <a:t>encourage other-than small prime contractors to accelerate payments to their small business subcontractors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011A9-278B-4234-9332-1DC7C260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4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54524C-D143-4947-8D37-EB8B24CCD46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en-US" dirty="0"/>
              <a:t>Sect. 851, 10 USC 2283; Sect. 852, 10 USC 2307(a)</a:t>
            </a:r>
          </a:p>
        </p:txBody>
      </p:sp>
    </p:spTree>
    <p:extLst>
      <p:ext uri="{BB962C8B-B14F-4D97-AF65-F5344CB8AC3E}">
        <p14:creationId xmlns:p14="http://schemas.microsoft.com/office/powerpoint/2010/main" val="85406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F4FC-2B62-4D47-92B4-02B71FF9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NDAA 2019 SBIR Amendments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65489-45D6-4E44-8893-4534404C2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Extend the SBIR and STTR programs to 2022</a:t>
            </a:r>
          </a:p>
          <a:p>
            <a:r>
              <a:rPr lang="en-US" dirty="0"/>
              <a:t>Extends the following pilot programs to 2022: direct to phase II awards, the civilian commercialization readiness program, NIH phase 0 proof of concept, and the administrative funding program</a:t>
            </a:r>
          </a:p>
          <a:p>
            <a:r>
              <a:rPr lang="en-US" dirty="0"/>
              <a:t>Pilot program to accelerate DoD awards from notification of award to funding and to reduce the time between phase I and phase II awards.  Required GAO to complete reports examining timelines to award across DoD and the civilian agencies.</a:t>
            </a:r>
          </a:p>
          <a:p>
            <a:r>
              <a:rPr lang="en-US" dirty="0"/>
              <a:t>Technical and Business Assistance (TABA) – Identify vendors to assist with product sales, IP protections, market research, market validation, and development of regulatory plans and manufacturing plans</a:t>
            </a:r>
          </a:p>
          <a:p>
            <a:r>
              <a:rPr lang="en-US" dirty="0"/>
              <a:t>Provide $6,500 per phase I and $50,000 per phase II award for such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7480A-6593-4DC5-8083-0256B0BA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5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52435FB-8BB4-453F-8E01-7C53B12746D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en-US" dirty="0"/>
              <a:t>Sect. 854, 15 USC 638</a:t>
            </a:r>
          </a:p>
        </p:txBody>
      </p:sp>
    </p:spTree>
    <p:extLst>
      <p:ext uri="{BB962C8B-B14F-4D97-AF65-F5344CB8AC3E}">
        <p14:creationId xmlns:p14="http://schemas.microsoft.com/office/powerpoint/2010/main" val="2273164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DA7D-030D-4B61-A4F9-897F6CC9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NDAA 2019 Construction change order transparency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FE8C7-72A4-4527-95C7-9146D441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3750"/>
          </a:xfrm>
        </p:spPr>
        <p:txBody>
          <a:bodyPr>
            <a:normAutofit/>
          </a:bodyPr>
          <a:lstStyle/>
          <a:p>
            <a:r>
              <a:rPr lang="en-US" dirty="0"/>
              <a:t>Require Federal agencies to provide prospective construction contractors with information about an agency's policies and performance on the administration of change orders</a:t>
            </a:r>
          </a:p>
          <a:p>
            <a:r>
              <a:rPr lang="en-US" dirty="0"/>
              <a:t>Require a notice of information about the agency’s past performance in definitizing requests for equitable adjustments to be included with solicitation</a:t>
            </a:r>
          </a:p>
          <a:p>
            <a:r>
              <a:rPr lang="en-US" dirty="0"/>
              <a:t>Historical information from NDAA19 enactment</a:t>
            </a:r>
          </a:p>
          <a:p>
            <a:r>
              <a:rPr lang="en-US" dirty="0"/>
              <a:t>Past performance information for definitizing with the following times periods after request for equitable adjustment: 30, 60, 90, 180, 365, 365+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52AA-95C8-48F9-A91D-6A9B8791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6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68FDBD1-CBD2-40D3-BB82-50C2F9CBA84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en-US" dirty="0"/>
              <a:t>Sect. 855, 15 USC 644(w)</a:t>
            </a:r>
          </a:p>
        </p:txBody>
      </p:sp>
    </p:spTree>
    <p:extLst>
      <p:ext uri="{BB962C8B-B14F-4D97-AF65-F5344CB8AC3E}">
        <p14:creationId xmlns:p14="http://schemas.microsoft.com/office/powerpoint/2010/main" val="13680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DA7D-030D-4B61-A4F9-897F6CC9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NDAA 2019 Puerto Rico Small Business Credit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FE8C7-72A4-4527-95C7-9146D4413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3750"/>
          </a:xfrm>
        </p:spPr>
        <p:txBody>
          <a:bodyPr>
            <a:normAutofit/>
          </a:bodyPr>
          <a:lstStyle/>
          <a:p>
            <a:r>
              <a:rPr lang="en-US" dirty="0"/>
              <a:t>Definition for Puerto Rico businesses = small business with principal office in PR</a:t>
            </a:r>
          </a:p>
          <a:p>
            <a:r>
              <a:rPr lang="en-US" dirty="0"/>
              <a:t>Double credit for prime awards to Puerto Rico businesses </a:t>
            </a:r>
          </a:p>
          <a:p>
            <a:r>
              <a:rPr lang="en-US" dirty="0"/>
              <a:t>Separate report to SBA and publicly available</a:t>
            </a:r>
          </a:p>
          <a:p>
            <a:r>
              <a:rPr lang="en-US" dirty="0"/>
              <a:t>Mentor past performance credit for subcontracts to Puerto Rico protégé</a:t>
            </a:r>
          </a:p>
          <a:p>
            <a:r>
              <a:rPr lang="en-US" dirty="0"/>
              <a:t>Application of costs incurred for training to Puerto Rico protégé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52AA-95C8-48F9-A91D-6A9B8791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7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68FDBD1-CBD2-40D3-BB82-50C2F9CBA84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en-US" dirty="0"/>
              <a:t>Sect. 861, 15 USC 644(x)</a:t>
            </a:r>
          </a:p>
        </p:txBody>
      </p:sp>
    </p:spTree>
    <p:extLst>
      <p:ext uri="{BB962C8B-B14F-4D97-AF65-F5344CB8AC3E}">
        <p14:creationId xmlns:p14="http://schemas.microsoft.com/office/powerpoint/2010/main" val="341739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DF279-C578-436C-9F5E-3656C137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NDAA 2019 Set-aside threshold for A/E and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7C7A-0FB5-4E02-B9B1-59E5A56DA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Architectural and engineering services and construction design in connection with a military construction project or a military family housing project</a:t>
            </a:r>
          </a:p>
          <a:p>
            <a:r>
              <a:rPr lang="en-US" dirty="0"/>
              <a:t>Below $1,000,000 must follow set-aside provisions</a:t>
            </a:r>
          </a:p>
          <a:p>
            <a:r>
              <a:rPr lang="en-US" dirty="0"/>
              <a:t>Does not restrict award under 8(a) program</a:t>
            </a:r>
          </a:p>
          <a:p>
            <a:r>
              <a:rPr lang="en-US" i="1" dirty="0"/>
              <a:t>Reverses old rule that prohibited set-asides over $85,000 threshold</a:t>
            </a:r>
          </a:p>
          <a:p>
            <a:r>
              <a:rPr lang="en-US" dirty="0"/>
              <a:t>Implemented in 84 FR 18160 (April 30, 2019)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65DE9-8B77-4406-BAB5-6F07A43B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8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E147FA-2E6F-44C7-BD8D-31A39FE241E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en-US" dirty="0"/>
              <a:t>Sect. 2804, 10 USC 2855</a:t>
            </a:r>
          </a:p>
        </p:txBody>
      </p:sp>
    </p:spTree>
    <p:extLst>
      <p:ext uri="{BB962C8B-B14F-4D97-AF65-F5344CB8AC3E}">
        <p14:creationId xmlns:p14="http://schemas.microsoft.com/office/powerpoint/2010/main" val="2747057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181AD-EF70-461F-AE26-16383272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Veterans Small Business Enhancement Act of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C05E7-8174-428E-B432-2F2F2E29C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Amends the Small Business Act to direct SBA to give access to and manage the distribution of U.S-owned surplus property to small businesses owned and controlled by veterans.  </a:t>
            </a:r>
          </a:p>
          <a:p>
            <a:r>
              <a:rPr lang="en-US" dirty="0"/>
              <a:t>SBA intends to execute a memorandum of agreement between the SBA, the General Services Administration, and the head of the state agency for surplus properties,.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ABEDA-E698-4E9C-92E9-78CD2B1F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9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AB42D7-56BC-4958-962E-518A9439111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l"/>
            <a:r>
              <a:rPr lang="en-US" u="sng" dirty="0">
                <a:hlinkClick r:id="rId2"/>
              </a:rPr>
              <a:t>Public Law No. 115-416</a:t>
            </a:r>
            <a:r>
              <a:rPr lang="en-US" dirty="0"/>
              <a:t>; 15 U.S.C. 657b(g)</a:t>
            </a:r>
          </a:p>
        </p:txBody>
      </p:sp>
    </p:spTree>
    <p:extLst>
      <p:ext uri="{BB962C8B-B14F-4D97-AF65-F5344CB8AC3E}">
        <p14:creationId xmlns:p14="http://schemas.microsoft.com/office/powerpoint/2010/main" val="1911683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A PPT Template 16 9 NEW LOGO.potx" id="{79D6B909-8513-466B-9F52-EE9FC5D8C19E}" vid="{F731198C-E7EC-4C2C-836D-1EE1FDCB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BDF8BDB77544EBCC6A3BCAEB7165F" ma:contentTypeVersion="9" ma:contentTypeDescription="Create a new document." ma:contentTypeScope="" ma:versionID="3faa5b060a3d39ed977ab532fbaed604">
  <xsd:schema xmlns:xsd="http://www.w3.org/2001/XMLSchema" xmlns:xs="http://www.w3.org/2001/XMLSchema" xmlns:p="http://schemas.microsoft.com/office/2006/metadata/properties" xmlns:ns1="http://schemas.microsoft.com/sharepoint/v3" xmlns:ns2="69280fbc-4cb7-41cc-b87d-d34c1b402175" targetNamespace="http://schemas.microsoft.com/office/2006/metadata/properties" ma:root="true" ma:fieldsID="5df990727578bd37aff10f4cd760ed5b" ns1:_="" ns2:_="">
    <xsd:import namespace="http://schemas.microsoft.com/sharepoint/v3"/>
    <xsd:import namespace="69280fbc-4cb7-41cc-b87d-d34c1b40217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80fbc-4cb7-41cc-b87d-d34c1b402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42CE60-8E2F-4625-A4F1-0AC00B60E43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65D4B06-B307-4E62-90E7-F3631C2D3D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9280fbc-4cb7-41cc-b87d-d34c1b4021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745873-4EEF-4939-BDD0-FA73F69A9B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SBA (16x9)</Template>
  <TotalTime>4707</TotalTime>
  <Words>2448</Words>
  <Application>Microsoft Office PowerPoint</Application>
  <PresentationFormat>Widescreen</PresentationFormat>
  <Paragraphs>225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Source Sans Pro</vt:lpstr>
      <vt:lpstr>Office Theme</vt:lpstr>
      <vt:lpstr>Legislative &amp; Regulatory Update</vt:lpstr>
      <vt:lpstr>Recent Legislative Action</vt:lpstr>
      <vt:lpstr>John S. McCain National Defense Authorization Act for FY 2019</vt:lpstr>
      <vt:lpstr>DOD-specific provisions on strategy and prompt payment</vt:lpstr>
      <vt:lpstr>NDAA 2019 SBIR Amendments</vt:lpstr>
      <vt:lpstr>NDAA 2019 Construction change order transparency </vt:lpstr>
      <vt:lpstr>NDAA 2019 Puerto Rico Small Business Credit </vt:lpstr>
      <vt:lpstr>NDAA 2019 Set-aside threshold for A/E and construction</vt:lpstr>
      <vt:lpstr>Veterans Small Business Enhancement Act of 2018</vt:lpstr>
      <vt:lpstr>Small Business Runway Extension Act of 2018</vt:lpstr>
      <vt:lpstr>Recent SBA Regulatory Action</vt:lpstr>
      <vt:lpstr>Final Rule: Ownership and Control of Service-Disabled Veteran-Owned Small Business Concerns</vt:lpstr>
      <vt:lpstr>Final Action: Waiver of the Nonmanufacturer Rule for positive airway pressure devices</vt:lpstr>
      <vt:lpstr>Final Action: Size Standard Methodology (2019)</vt:lpstr>
      <vt:lpstr>Final Action: SBIR/STTR Policy Directive</vt:lpstr>
      <vt:lpstr>Proposed Rule: HUBZone Comprehensive Review </vt:lpstr>
      <vt:lpstr>Proposed Rule: HUBZone Comprehensive Review (cont)</vt:lpstr>
      <vt:lpstr>Proposed Rule: NDAA FY16/17 &amp; RISE Act</vt:lpstr>
      <vt:lpstr>Proposed Rule: NDAA FY16/17 &amp; RISE Act (cont.)</vt:lpstr>
      <vt:lpstr>Proposed Rule: WOSB Certification Program </vt:lpstr>
      <vt:lpstr>Proposed Rule: WOSB Certification Program (cont.)</vt:lpstr>
      <vt:lpstr>Proposed Rule: Calculation of Average Annual Receipts </vt:lpstr>
      <vt:lpstr>Upcoming SBA proposed rules</vt:lpstr>
      <vt:lpstr>Deviations &amp;  Open FAR cases</vt:lpstr>
      <vt:lpstr>Deviations for Small Business Contracting</vt:lpstr>
      <vt:lpstr>Deviations for Small Business Contracting (cont.)</vt:lpstr>
      <vt:lpstr>Open FAR Cases – Proposed Rule Stage</vt:lpstr>
      <vt:lpstr>Open FAR Cases – Final Rule Stage </vt:lpstr>
      <vt:lpstr>Other Notable Actions</vt:lpstr>
      <vt:lpstr>OMB Category Management Memo</vt:lpstr>
      <vt:lpstr>Section 809 Panel Volume III</vt:lpstr>
      <vt:lpstr>U.S. Small Business Administration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&amp; Regulatory Update</dc:title>
  <dc:creator>Le, Sam Q.</dc:creator>
  <cp:lastModifiedBy>Le, Sam Q.</cp:lastModifiedBy>
  <cp:revision>6</cp:revision>
  <cp:lastPrinted>2018-02-13T00:27:10Z</cp:lastPrinted>
  <dcterms:created xsi:type="dcterms:W3CDTF">2019-04-05T20:27:02Z</dcterms:created>
  <dcterms:modified xsi:type="dcterms:W3CDTF">2019-07-09T16:15:58Z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0x010100C53BDF8BDB77544EBCC6A3BCAEB7165F</vt:lpwstr>
  </property>
</Properties>
</file>